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3"/>
  </p:notesMasterIdLst>
  <p:sldIdLst>
    <p:sldId id="256" r:id="rId2"/>
    <p:sldId id="258" r:id="rId3"/>
    <p:sldId id="273" r:id="rId4"/>
    <p:sldId id="274" r:id="rId5"/>
    <p:sldId id="276" r:id="rId6"/>
    <p:sldId id="278" r:id="rId7"/>
    <p:sldId id="280" r:id="rId8"/>
    <p:sldId id="279" r:id="rId9"/>
    <p:sldId id="277" r:id="rId10"/>
    <p:sldId id="281" r:id="rId11"/>
    <p:sldId id="272" r:id="rId12"/>
  </p:sldIdLst>
  <p:sldSz cx="24382413" cy="13716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Tahoma" panose="020B0604030504040204" pitchFamily="34" charset="0"/>
      <p:regular r:id="rId18"/>
      <p:bold r:id="rId19"/>
    </p:embeddedFont>
    <p:embeddedFont>
      <p:font typeface="TT Norms Pro" panose="02000503030000090003" charset="0"/>
      <p:regular r:id="rId20"/>
      <p:bold r:id="rId21"/>
      <p:italic r:id="rId22"/>
      <p:boldItalic r:id="rId23"/>
    </p:embeddedFont>
    <p:embeddedFont>
      <p:font typeface="TT Norms Pro Medium" panose="02000803020000090003" charset="0"/>
      <p:regular r:id="rId24"/>
      <p:italic r:id="rId25"/>
    </p:embeddedFont>
  </p:embeddedFontLst>
  <p:custDataLst>
    <p:tags r:id="rId26"/>
  </p:custDataLst>
  <p:defaultTextStyle>
    <a:defPPr>
      <a:defRPr lang="ru-RU"/>
    </a:defPPr>
    <a:lvl1pPr marL="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5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709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063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417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771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126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48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83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6" userDrawn="1">
          <p15:clr>
            <a:srgbClr val="A4A3A4"/>
          </p15:clr>
        </p15:guide>
        <p15:guide id="2" pos="1507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28" autoAdjust="0"/>
    <p:restoredTop sz="84284" autoAdjust="0"/>
  </p:normalViewPr>
  <p:slideViewPr>
    <p:cSldViewPr snapToGrid="0" showGuides="1">
      <p:cViewPr varScale="1">
        <p:scale>
          <a:sx n="35" d="100"/>
          <a:sy n="35" d="100"/>
        </p:scale>
        <p:origin x="1080" y="38"/>
      </p:cViewPr>
      <p:guideLst>
        <p:guide orient="horz" pos="7926"/>
        <p:guide pos="1507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101" d="100"/>
          <a:sy n="101" d="100"/>
        </p:scale>
        <p:origin x="2508" y="11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E627D-15EB-40F5-AEC0-AD078B3D9203}" type="datetimeFigureOut">
              <a:rPr lang="ru-RU" smtClean="0"/>
              <a:t>22.06.2023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FAC02-5901-4D7E-90A5-4DB54C8C6E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4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354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709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3063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417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771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126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480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4834" algn="l" defTabSz="182870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Если проект выполнялся командой, то просто скопируйте данный слайд. 1 слайд – 1 участник проекта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88627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541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Попытайтесь остаться в рамках одного слайда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6931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9577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2591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259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2324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259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0097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Попытайтесь остаться в рамках одного слайда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3FAC02-5901-4D7E-90A5-4DB54C8C6E87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2079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5185743"/>
            <a:ext cx="9952581" cy="3850681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ru-RU" dirty="0"/>
              <a:t>Заголовок 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9036424"/>
            <a:ext cx="9952581" cy="1999559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/>
              <a:t>Фамилия Имя Отчество</a:t>
            </a:r>
            <a:br>
              <a:rPr lang="ru-RU" dirty="0"/>
            </a:br>
            <a:r>
              <a:rPr lang="ru-RU" dirty="0"/>
              <a:t>Должность спикера в одну</a:t>
            </a:r>
            <a:br>
              <a:rPr lang="ru-RU" dirty="0"/>
            </a:br>
            <a:r>
              <a:rPr lang="ru-RU" dirty="0"/>
              <a:t>или более строк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00460" y="11867187"/>
            <a:ext cx="3033416" cy="7302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05606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Управление науки формирует приоритетные направления научно-исследовательской деятельности университета </a:t>
            </a:r>
            <a:br>
              <a:rPr lang="ru-RU" dirty="0"/>
            </a:br>
            <a:r>
              <a:rPr lang="ru-RU" dirty="0"/>
              <a:t>с целью создания и освоения </a:t>
            </a:r>
            <a:br>
              <a:rPr lang="ru-RU" dirty="0"/>
            </a:br>
            <a:r>
              <a:rPr lang="ru-RU" dirty="0"/>
              <a:t>новых технологий, становления </a:t>
            </a:r>
            <a:br>
              <a:rPr lang="ru-RU" dirty="0"/>
            </a:br>
            <a:r>
              <a:rPr lang="ru-RU" dirty="0"/>
              <a:t>и развития научных школ</a:t>
            </a:r>
          </a:p>
        </p:txBody>
      </p:sp>
      <p:sp>
        <p:nvSpPr>
          <p:cNvPr id="9" name="Текст 6"/>
          <p:cNvSpPr>
            <a:spLocks noGrp="1"/>
          </p:cNvSpPr>
          <p:nvPr>
            <p:ph type="body" sz="quarter" idx="13" hasCustomPrompt="1"/>
          </p:nvPr>
        </p:nvSpPr>
        <p:spPr>
          <a:xfrm>
            <a:off x="1338232" y="7037794"/>
            <a:ext cx="6897051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Достижения науки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8674101" y="7037794"/>
            <a:ext cx="6937374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Научное сообщество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54389" y="7037793"/>
            <a:ext cx="6937374" cy="59355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События отрасли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4" hasCustomPrompt="1"/>
          </p:nvPr>
        </p:nvSpPr>
        <p:spPr>
          <a:xfrm>
            <a:off x="8674101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Управление науки занимается развитием научно-технического потенциала подразделений университета, отдельных сотрудников и университета</a:t>
            </a:r>
            <a:br>
              <a:rPr lang="ru-RU" dirty="0"/>
            </a:br>
            <a:r>
              <a:rPr lang="ru-RU" dirty="0"/>
              <a:t>в целом, способствует правовой охране</a:t>
            </a:r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6054996" y="7924800"/>
            <a:ext cx="6936767" cy="379571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Информация о реализуемых образовательных программах,</a:t>
            </a:r>
            <a:br>
              <a:rPr lang="ru-RU" dirty="0"/>
            </a:br>
            <a:r>
              <a:rPr lang="ru-RU" dirty="0"/>
              <a:t>в том числе о реализуемых адаптированных образователь-</a:t>
            </a:r>
            <a:br>
              <a:rPr lang="ru-RU" dirty="0"/>
            </a:br>
            <a:r>
              <a:rPr lang="ru-RU" dirty="0" err="1"/>
              <a:t>ных</a:t>
            </a:r>
            <a:r>
              <a:rPr lang="ru-RU" dirty="0"/>
              <a:t> программах, с указанием </a:t>
            </a:r>
            <a:br>
              <a:rPr lang="ru-RU" dirty="0"/>
            </a:br>
            <a:r>
              <a:rPr lang="ru-RU" dirty="0"/>
              <a:t>в отношении каждой </a:t>
            </a:r>
            <a:r>
              <a:rPr lang="ru-RU" dirty="0" err="1"/>
              <a:t>образо</a:t>
            </a:r>
            <a:r>
              <a:rPr lang="ru-RU" dirty="0"/>
              <a:t>-</a:t>
            </a:r>
            <a:br>
              <a:rPr lang="ru-RU" dirty="0"/>
            </a:br>
            <a:r>
              <a:rPr lang="ru-RU" dirty="0" err="1"/>
              <a:t>вательной</a:t>
            </a:r>
            <a:r>
              <a:rPr lang="ru-RU" dirty="0"/>
              <a:t> программы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4776190"/>
            <a:ext cx="2217600" cy="18396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351" y="4599790"/>
            <a:ext cx="1764000" cy="20160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6300" y="4401790"/>
            <a:ext cx="1924670" cy="22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035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12442825" y="4707604"/>
            <a:ext cx="11939588" cy="5712745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7765" y="4572755"/>
            <a:ext cx="10627535" cy="770020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>
                <a:solidFill>
                  <a:schemeClr val="tx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  <a:p>
            <a:pPr lvl="0"/>
            <a:r>
              <a:rPr lang="en-US" dirty="0"/>
              <a:t>Lorem Ipsum has been the industry's standard dummy text ever since the 1500s, when an unknown printer took a galley </a:t>
            </a:r>
            <a:br>
              <a:rPr lang="en-US" dirty="0"/>
            </a:br>
            <a:r>
              <a:rPr lang="en-US" dirty="0"/>
              <a:t>of type and scrambled it to make a type </a:t>
            </a:r>
            <a:br>
              <a:rPr lang="en-US" dirty="0"/>
            </a:br>
            <a:r>
              <a:rPr lang="en-US" dirty="0"/>
              <a:t>specimen book. It has survived not only </a:t>
            </a:r>
            <a:br>
              <a:rPr lang="en-US" dirty="0"/>
            </a:br>
            <a:r>
              <a:rPr lang="en-US" dirty="0"/>
              <a:t>five centuries, but also the leap into electronic typesetting, remaining essentially unchanged. It was </a:t>
            </a:r>
            <a:r>
              <a:rPr lang="en-US" dirty="0" err="1"/>
              <a:t>popularised</a:t>
            </a:r>
            <a:endParaRPr lang="en-US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35339" y="5373052"/>
            <a:ext cx="6937374" cy="118014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3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1-е место</a:t>
            </a:r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6035946" y="6648450"/>
            <a:ext cx="6936767" cy="33147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>
                <a:solidFill>
                  <a:schemeClr val="bg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 err="1"/>
              <a:t>cреди</a:t>
            </a:r>
            <a:r>
              <a:rPr lang="ru-RU" dirty="0"/>
              <a:t> вузов Проекта 5–100 </a:t>
            </a:r>
            <a:br>
              <a:rPr lang="ru-RU" dirty="0"/>
            </a:br>
            <a:r>
              <a:rPr lang="ru-RU" dirty="0"/>
              <a:t>по количеству публикаций </a:t>
            </a:r>
            <a:br>
              <a:rPr lang="ru-RU" dirty="0"/>
            </a:br>
            <a:r>
              <a:rPr lang="ru-RU" dirty="0"/>
              <a:t>в материаловедении </a:t>
            </a:r>
            <a:br>
              <a:rPr lang="ru-RU" dirty="0"/>
            </a:br>
            <a:r>
              <a:rPr lang="ru-RU" dirty="0"/>
              <a:t>в журналах первого квартиля по SNIP</a:t>
            </a: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3279" y="5430202"/>
            <a:ext cx="2167200" cy="181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15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 userDrawn="1"/>
        </p:nvSpPr>
        <p:spPr>
          <a:xfrm>
            <a:off x="0" y="4707604"/>
            <a:ext cx="24382413" cy="737009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7765" y="6553200"/>
            <a:ext cx="10627535" cy="20574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  <a:p>
            <a:pPr lvl="0"/>
            <a:r>
              <a:rPr lang="en-US" dirty="0"/>
              <a:t>Lorem Ipsum is simply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14" name="Текст 6"/>
          <p:cNvSpPr>
            <a:spLocks noGrp="1"/>
          </p:cNvSpPr>
          <p:nvPr>
            <p:ph type="body" sz="quarter" idx="26" hasCustomPrompt="1"/>
          </p:nvPr>
        </p:nvSpPr>
        <p:spPr>
          <a:xfrm>
            <a:off x="1297765" y="564668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0" name="Текст 6"/>
          <p:cNvSpPr>
            <a:spLocks noGrp="1"/>
          </p:cNvSpPr>
          <p:nvPr>
            <p:ph type="body" sz="quarter" idx="27" hasCustomPrompt="1"/>
          </p:nvPr>
        </p:nvSpPr>
        <p:spPr>
          <a:xfrm>
            <a:off x="1297765" y="9692640"/>
            <a:ext cx="10627535" cy="20574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</a:t>
            </a:r>
            <a:br>
              <a:rPr lang="en-US" dirty="0"/>
            </a:br>
            <a:r>
              <a:rPr lang="en-US" dirty="0"/>
              <a:t>of the printing and typesetting industry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8" hasCustomPrompt="1"/>
          </p:nvPr>
        </p:nvSpPr>
        <p:spPr>
          <a:xfrm>
            <a:off x="1297765" y="878612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4" name="Текст 6"/>
          <p:cNvSpPr>
            <a:spLocks noGrp="1"/>
          </p:cNvSpPr>
          <p:nvPr>
            <p:ph type="body" sz="quarter" idx="29" hasCustomPrompt="1"/>
          </p:nvPr>
        </p:nvSpPr>
        <p:spPr>
          <a:xfrm>
            <a:off x="12364228" y="6553200"/>
            <a:ext cx="10627535" cy="519684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br>
              <a:rPr lang="en-US" dirty="0"/>
            </a:br>
            <a:r>
              <a:rPr lang="en-US" dirty="0"/>
              <a:t>It has survived not only five centuries</a:t>
            </a:r>
          </a:p>
        </p:txBody>
      </p:sp>
      <p:sp>
        <p:nvSpPr>
          <p:cNvPr id="25" name="Текст 6"/>
          <p:cNvSpPr>
            <a:spLocks noGrp="1"/>
          </p:cNvSpPr>
          <p:nvPr>
            <p:ph type="body" sz="quarter" idx="30" hasCustomPrompt="1"/>
          </p:nvPr>
        </p:nvSpPr>
        <p:spPr>
          <a:xfrm>
            <a:off x="12364228" y="5646681"/>
            <a:ext cx="106275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</p:spTree>
    <p:extLst>
      <p:ext uri="{BB962C8B-B14F-4D97-AF65-F5344CB8AC3E}">
        <p14:creationId xmlns:p14="http://schemas.microsoft.com/office/powerpoint/2010/main" val="766217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Акцентные плашки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Прямоугольник 25"/>
          <p:cNvSpPr/>
          <p:nvPr userDrawn="1"/>
        </p:nvSpPr>
        <p:spPr>
          <a:xfrm>
            <a:off x="1" y="3907504"/>
            <a:ext cx="11668538" cy="7370096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7" hasCustomPrompt="1"/>
          </p:nvPr>
        </p:nvSpPr>
        <p:spPr>
          <a:xfrm>
            <a:off x="1297766" y="5697107"/>
            <a:ext cx="9217834" cy="507691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baseline="0">
                <a:solidFill>
                  <a:schemeClr val="bg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8" hasCustomPrompt="1"/>
          </p:nvPr>
        </p:nvSpPr>
        <p:spPr>
          <a:xfrm>
            <a:off x="1297765" y="4790588"/>
            <a:ext cx="9217835" cy="103986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 b="0" baseline="0">
                <a:solidFill>
                  <a:schemeClr val="accent2"/>
                </a:solidFill>
                <a:latin typeface="TT Norms Pro Medium" panose="020B0103030101020204" pitchFamily="34" charset="0"/>
              </a:defRPr>
            </a:lvl1pPr>
          </a:lstStyle>
          <a:p>
            <a:pPr lvl="0"/>
            <a:r>
              <a:rPr lang="en-US" dirty="0"/>
              <a:t>Lorem Ipsum Lorem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4370696"/>
            <a:ext cx="3749905" cy="209748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62%</a:t>
            </a:r>
            <a:endParaRPr lang="ru-RU" dirty="0"/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6468184"/>
            <a:ext cx="3761338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 dummy</a:t>
            </a:r>
            <a:br>
              <a:rPr lang="en-US" dirty="0"/>
            </a:br>
            <a:r>
              <a:rPr lang="en-US" dirty="0"/>
              <a:t>text of the printing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51510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7281725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8328993"/>
            <a:ext cx="14312959" cy="367747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text of the printing and</a:t>
            </a:r>
            <a:br>
              <a:rPr lang="en-US" dirty="0"/>
            </a:br>
            <a:r>
              <a:rPr lang="en-US" dirty="0"/>
              <a:t>typesetting industry. Lorem Ipsum has been the industry's</a:t>
            </a:r>
            <a:br>
              <a:rPr lang="en-US" dirty="0"/>
            </a:br>
            <a:r>
              <a:rPr lang="en-US" dirty="0"/>
              <a:t>standard dummy text ever since the 1500s, when </a:t>
            </a:r>
            <a:br>
              <a:rPr lang="en-US" dirty="0"/>
            </a:br>
            <a:r>
              <a:rPr lang="en-US" dirty="0"/>
              <a:t>an unknown printer took a galley of type and scrambled</a:t>
            </a:r>
            <a:br>
              <a:rPr lang="en-US" dirty="0"/>
            </a:br>
            <a:r>
              <a:rPr lang="en-US" dirty="0"/>
              <a:t>it to make a type specimen book</a:t>
            </a:r>
            <a:endParaRPr lang="ru-RU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8553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зображения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7" y="4572001"/>
            <a:ext cx="10626784" cy="367747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Стратегической целью НИТУ «МИСИС», согласно </a:t>
            </a:r>
            <a:br>
              <a:rPr lang="ru-RU" dirty="0"/>
            </a:br>
            <a:r>
              <a:rPr lang="ru-RU" dirty="0"/>
              <a:t>участию в Проекте «5–100», является вхождение </a:t>
            </a:r>
            <a:br>
              <a:rPr lang="ru-RU" dirty="0"/>
            </a:br>
            <a:r>
              <a:rPr lang="ru-RU" dirty="0"/>
              <a:t>и закрепление в числе ведущих мировых университетов </a:t>
            </a:r>
            <a:br>
              <a:rPr lang="ru-RU" dirty="0"/>
            </a:br>
            <a:r>
              <a:rPr lang="ru-RU" dirty="0"/>
              <a:t>по основным международным рейтингам (THE, QS), </a:t>
            </a:r>
            <a:br>
              <a:rPr lang="ru-RU" dirty="0"/>
            </a:br>
            <a:r>
              <a:rPr lang="ru-RU" dirty="0"/>
              <a:t>за счёт фундаментальных и прикладных исследований мирового уровня в материаловедении, нано- и </a:t>
            </a:r>
            <a:r>
              <a:rPr lang="ru-RU" dirty="0" err="1"/>
              <a:t>био</a:t>
            </a:r>
            <a:r>
              <a:rPr lang="ru-RU" dirty="0"/>
              <a:t>-</a:t>
            </a:r>
            <a:br>
              <a:rPr lang="ru-RU" dirty="0"/>
            </a:br>
            <a:r>
              <a:rPr lang="ru-RU" dirty="0"/>
              <a:t>технологиях, металлургии и горном деле.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11" name="Прямоугольник 10"/>
          <p:cNvSpPr/>
          <p:nvPr userDrawn="1"/>
        </p:nvSpPr>
        <p:spPr>
          <a:xfrm>
            <a:off x="0" y="8533870"/>
            <a:ext cx="11939588" cy="3393087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</a:endParaRPr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4943270" y="8909945"/>
            <a:ext cx="6982029" cy="118014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3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ru-RU" dirty="0"/>
              <a:t>ТОП-10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4956411" y="10189483"/>
            <a:ext cx="6968889" cy="137966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0" spc="-70" baseline="0">
                <a:solidFill>
                  <a:schemeClr val="bg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Среди лучших вузов России, </a:t>
            </a:r>
            <a:br>
              <a:rPr lang="ru-RU" dirty="0"/>
            </a:br>
            <a:r>
              <a:rPr lang="ru-RU" dirty="0"/>
              <a:t>по версии «Интерфакс»</a:t>
            </a:r>
          </a:p>
        </p:txBody>
      </p:sp>
      <p:pic>
        <p:nvPicPr>
          <p:cNvPr id="20" name="Рисунок 1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581" y="9141922"/>
            <a:ext cx="2286000" cy="189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409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6035130" y="2029598"/>
            <a:ext cx="6956632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Название данного</a:t>
            </a:r>
            <a:br>
              <a:rPr lang="ru-RU" dirty="0"/>
            </a:br>
            <a:r>
              <a:rPr lang="ru-RU" dirty="0"/>
              <a:t>блока информации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56666" y="3664028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Постоянный поиск наиболее эффективных действующих</a:t>
            </a:r>
            <a:br>
              <a:rPr lang="ru-RU" dirty="0"/>
            </a:br>
            <a:r>
              <a:rPr lang="ru-RU" dirty="0"/>
              <a:t>веществ и их комбинаций,</a:t>
            </a:r>
            <a:br>
              <a:rPr lang="ru-RU" dirty="0"/>
            </a:br>
            <a:r>
              <a:rPr lang="ru-RU" dirty="0"/>
              <a:t>а также оригинальные</a:t>
            </a:r>
            <a:br>
              <a:rPr lang="ru-RU" dirty="0"/>
            </a:br>
            <a:r>
              <a:rPr lang="ru-RU" dirty="0"/>
              <a:t>инновационные препараты</a:t>
            </a:r>
          </a:p>
        </p:txBody>
      </p:sp>
    </p:spTree>
    <p:extLst>
      <p:ext uri="{BB962C8B-B14F-4D97-AF65-F5344CB8AC3E}">
        <p14:creationId xmlns:p14="http://schemas.microsoft.com/office/powerpoint/2010/main" val="25226941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6035130" y="2029598"/>
            <a:ext cx="6956632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Название данного</a:t>
            </a:r>
            <a:br>
              <a:rPr lang="ru-RU" dirty="0"/>
            </a:br>
            <a:r>
              <a:rPr lang="ru-RU" dirty="0"/>
              <a:t>блока информации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56666" y="3664028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Постоянный поиск наиболее эффективных действующих</a:t>
            </a:r>
            <a:br>
              <a:rPr lang="ru-RU" dirty="0"/>
            </a:br>
            <a:r>
              <a:rPr lang="ru-RU" dirty="0"/>
              <a:t>веществ и их комбинаций,</a:t>
            </a:r>
            <a:br>
              <a:rPr lang="ru-RU" dirty="0"/>
            </a:br>
            <a:r>
              <a:rPr lang="ru-RU" dirty="0"/>
              <a:t>а также оригинальные</a:t>
            </a:r>
            <a:br>
              <a:rPr lang="ru-RU" dirty="0"/>
            </a:br>
            <a:r>
              <a:rPr lang="ru-RU" dirty="0"/>
              <a:t>инновационные препараты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042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368" y="3512130"/>
            <a:ext cx="3259345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Таблица 2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5007804" y="3512131"/>
            <a:ext cx="6937374" cy="105070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Сопроводительный текст</a:t>
            </a:r>
            <a:br>
              <a:rPr lang="ru-RU" dirty="0"/>
            </a:br>
            <a:r>
              <a:rPr lang="ru-RU" dirty="0"/>
              <a:t>к данной таблице</a:t>
            </a:r>
          </a:p>
        </p:txBody>
      </p:sp>
    </p:spTree>
    <p:extLst>
      <p:ext uri="{BB962C8B-B14F-4D97-AF65-F5344CB8AC3E}">
        <p14:creationId xmlns:p14="http://schemas.microsoft.com/office/powerpoint/2010/main" val="1398338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лючительны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298516" y="10086693"/>
            <a:ext cx="6937374" cy="265725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Ленинский проспект, д. 4</a:t>
            </a:r>
            <a:br>
              <a:rPr lang="ru-RU" dirty="0"/>
            </a:br>
            <a:r>
              <a:rPr lang="ru-RU" dirty="0"/>
              <a:t>Москва, 119049</a:t>
            </a:r>
            <a:br>
              <a:rPr lang="ru-RU" dirty="0"/>
            </a:br>
            <a:r>
              <a:rPr lang="ru-RU" dirty="0"/>
              <a:t>тел. +7 (495) 955-00-32</a:t>
            </a:r>
            <a:br>
              <a:rPr lang="ru-RU" dirty="0"/>
            </a:br>
            <a:r>
              <a:rPr lang="ru-RU" dirty="0"/>
              <a:t>e-</a:t>
            </a:r>
            <a:r>
              <a:rPr lang="ru-RU" dirty="0" err="1"/>
              <a:t>mail</a:t>
            </a:r>
            <a:r>
              <a:rPr lang="ru-RU" dirty="0"/>
              <a:t>: kancela@misis.ru</a:t>
            </a:r>
            <a:br>
              <a:rPr lang="ru-RU" dirty="0"/>
            </a:br>
            <a:r>
              <a:rPr lang="ru-RU" dirty="0"/>
              <a:t>misis.ru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7184650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Спасибо</a:t>
            </a:r>
            <a:br>
              <a:rPr lang="ru-RU" dirty="0"/>
            </a:br>
            <a:r>
              <a:rPr lang="ru-RU" dirty="0"/>
              <a:t>за внимание!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6584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7890843"/>
            <a:ext cx="9952581" cy="2091357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10362149"/>
            <a:ext cx="9952581" cy="1210226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/>
              <a:t>Подзаголовок в одну, две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00460" y="11867187"/>
            <a:ext cx="3033416" cy="7302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20547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362700" y="5147643"/>
            <a:ext cx="12573000" cy="5539407"/>
          </a:xfrm>
        </p:spPr>
        <p:txBody>
          <a:bodyPr anchor="t">
            <a:noAutofit/>
          </a:bodyPr>
          <a:lstStyle>
            <a:lvl1pPr marL="0" marR="0" indent="0" algn="l" defTabSz="1828709" rtl="0" eaLnBrk="1" fontAlgn="auto" latinLnBrk="0" hangingPunct="1">
              <a:lnSpc>
                <a:spcPts val="137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900">
                <a:solidFill>
                  <a:schemeClr val="bg2"/>
                </a:solidFill>
                <a:latin typeface="+mj-lt"/>
              </a:defRPr>
            </a:lvl1pPr>
          </a:lstStyle>
          <a:p>
            <a:pPr marL="0" marR="0" lvl="0" indent="0" algn="l" defTabSz="1828709" rtl="0" eaLnBrk="1" fontAlgn="auto" latinLnBrk="0" hangingPunct="1">
              <a:lnSpc>
                <a:spcPts val="137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  </a:t>
            </a:r>
            <a:r>
              <a:rPr lang="ru-RU" dirty="0"/>
              <a:t>Заголовок</a:t>
            </a:r>
            <a:br>
              <a:rPr lang="ru-RU" dirty="0"/>
            </a:br>
            <a:r>
              <a:rPr lang="en-US" dirty="0"/>
              <a:t>       </a:t>
            </a:r>
            <a:r>
              <a:rPr lang="ru-RU" dirty="0"/>
              <a:t>раздела</a:t>
            </a:r>
            <a:br>
              <a:rPr lang="ru-RU" dirty="0"/>
            </a:br>
            <a:r>
              <a:rPr lang="ru-RU" dirty="0"/>
              <a:t>или главы</a:t>
            </a:r>
            <a:br>
              <a:rPr lang="ru-RU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81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7620000" y="5147643"/>
            <a:ext cx="12573000" cy="3748707"/>
          </a:xfrm>
        </p:spPr>
        <p:txBody>
          <a:bodyPr anchor="t">
            <a:noAutofit/>
          </a:bodyPr>
          <a:lstStyle>
            <a:lvl1pPr algn="l">
              <a:lnSpc>
                <a:spcPts val="13700"/>
              </a:lnSpc>
              <a:defRPr sz="159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en-US" dirty="0"/>
            </a:br>
            <a:r>
              <a:rPr lang="en-US" dirty="0"/>
              <a:t>     </a:t>
            </a:r>
            <a:r>
              <a:rPr lang="ru-RU" dirty="0"/>
              <a:t>короткий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6004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или глав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7" y="2163817"/>
            <a:ext cx="7451784" cy="3130078"/>
          </a:xfrm>
        </p:spPr>
        <p:txBody>
          <a:bodyPr anchor="t">
            <a:noAutofit/>
          </a:bodyPr>
          <a:lstStyle>
            <a:lvl1pPr algn="l">
              <a:lnSpc>
                <a:spcPts val="7700"/>
              </a:lnSpc>
              <a:defRPr sz="86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раздела</a:t>
            </a:r>
            <a:br>
              <a:rPr lang="ru-RU" dirty="0"/>
            </a:br>
            <a:r>
              <a:rPr lang="ru-RU" dirty="0"/>
              <a:t>или главы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298516" y="7017374"/>
            <a:ext cx="9952581" cy="2992900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bg2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ru-RU" dirty="0"/>
              <a:t>При наличии может</a:t>
            </a:r>
            <a:br>
              <a:rPr lang="ru-RU" dirty="0"/>
            </a:br>
            <a:r>
              <a:rPr lang="ru-RU" dirty="0"/>
              <a:t>размещаться общая</a:t>
            </a:r>
            <a:br>
              <a:rPr lang="ru-RU" dirty="0"/>
            </a:br>
            <a:r>
              <a:rPr lang="ru-RU" dirty="0"/>
              <a:t>информация данного</a:t>
            </a:r>
            <a:br>
              <a:rPr lang="ru-RU" dirty="0"/>
            </a:br>
            <a:r>
              <a:rPr lang="ru-RU" dirty="0"/>
              <a:t>раздела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00460" y="11867187"/>
            <a:ext cx="3033416" cy="73025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906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92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878793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в одну</a:t>
            </a:r>
            <a:br>
              <a:rPr lang="ru-RU" dirty="0"/>
            </a:br>
            <a:r>
              <a:rPr lang="ru-RU" dirty="0"/>
              <a:t>или несколько строк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4379496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8516" y="5787113"/>
            <a:ext cx="10626783" cy="6542999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</a:t>
            </a:r>
            <a:br>
              <a:rPr lang="en-US" dirty="0"/>
            </a:br>
            <a:r>
              <a:rPr lang="en-US" dirty="0"/>
              <a:t>of the printing and typesetting industry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Lorem Ipsum has been the industry's</a:t>
            </a:r>
            <a:br>
              <a:rPr lang="en-US" dirty="0"/>
            </a:br>
            <a:r>
              <a:rPr lang="en-US" dirty="0"/>
              <a:t>standard dummy text ever since the 1500s, when an unknown printer took a galley</a:t>
            </a:r>
            <a:br>
              <a:rPr lang="en-US" dirty="0"/>
            </a:br>
            <a:r>
              <a:rPr lang="en-US" dirty="0"/>
              <a:t>of type and scrambled it to make a type</a:t>
            </a:r>
            <a:br>
              <a:rPr lang="en-US" dirty="0"/>
            </a:br>
            <a:r>
              <a:rPr lang="en-US" dirty="0"/>
              <a:t>specimen book</a:t>
            </a:r>
            <a:endParaRPr lang="ru-RU" dirty="0"/>
          </a:p>
        </p:txBody>
      </p:sp>
      <p:sp>
        <p:nvSpPr>
          <p:cNvPr id="9" name="Текст 6"/>
          <p:cNvSpPr>
            <a:spLocks noGrp="1"/>
          </p:cNvSpPr>
          <p:nvPr>
            <p:ph type="body" sz="quarter" idx="13" hasCustomPrompt="1"/>
          </p:nvPr>
        </p:nvSpPr>
        <p:spPr>
          <a:xfrm>
            <a:off x="18060989" y="9152022"/>
            <a:ext cx="4930774" cy="59355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8060989" y="9745579"/>
            <a:ext cx="4930774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is simply dummy text</a:t>
            </a:r>
            <a:br>
              <a:rPr lang="en-US" dirty="0"/>
            </a:br>
            <a:r>
              <a:rPr lang="en-US" dirty="0"/>
              <a:t>Lorem Ipsum is simply 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5878842" y="8839203"/>
            <a:ext cx="2120397" cy="226995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72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6050292" y="4474746"/>
            <a:ext cx="7362158" cy="247850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«Хотел бы отметить особую роль НИТУ «</a:t>
            </a:r>
            <a:r>
              <a:rPr lang="ru-RU" dirty="0" err="1"/>
              <a:t>МИСиС</a:t>
            </a:r>
            <a:r>
              <a:rPr lang="ru-RU" dirty="0"/>
              <a:t>»</a:t>
            </a:r>
            <a:br>
              <a:rPr lang="ru-RU" dirty="0"/>
            </a:br>
            <a:r>
              <a:rPr lang="ru-RU" dirty="0"/>
              <a:t>в подготовке специалистов для предприятий ОМК.</a:t>
            </a:r>
            <a:br>
              <a:rPr lang="ru-RU" dirty="0"/>
            </a:br>
            <a:r>
              <a:rPr lang="ru-RU" dirty="0"/>
              <a:t>Блестящее качество образования и глубина знаний</a:t>
            </a:r>
            <a:br>
              <a:rPr lang="ru-RU" dirty="0"/>
            </a:br>
            <a:r>
              <a:rPr lang="ru-RU" dirty="0"/>
              <a:t>наших сотрудников, уникальные учебные программы</a:t>
            </a:r>
            <a:br>
              <a:rPr lang="ru-RU" dirty="0"/>
            </a:br>
            <a:r>
              <a:rPr lang="ru-RU" dirty="0"/>
              <a:t>университета, в том числе разработанные специально</a:t>
            </a:r>
            <a:br>
              <a:rPr lang="ru-RU" dirty="0"/>
            </a:br>
            <a:r>
              <a:rPr lang="ru-RU" dirty="0"/>
              <a:t>для нас, — один из главных факторов успеха ОМК»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6050292" y="7110162"/>
            <a:ext cx="7362158" cy="30931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Анатолий Седых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6050292" y="7382126"/>
            <a:ext cx="7362158" cy="8284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Председатель правления АО «ОМК».</a:t>
            </a:r>
            <a:br>
              <a:rPr lang="ru-RU" dirty="0"/>
            </a:br>
            <a:r>
              <a:rPr lang="ru-RU" dirty="0"/>
              <a:t>Выпускник МИСИС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950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 userDrawn="1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 userDrawn="1">
          <p15:clr>
            <a:srgbClr val="FBAE40"/>
          </p15:clr>
        </p15:guide>
        <p15:guide id="16" orient="horz" pos="555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737165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7" y="3760060"/>
            <a:ext cx="8461710" cy="293014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is simply dummy</a:t>
            </a:r>
            <a:br>
              <a:rPr lang="en-US" dirty="0"/>
            </a:br>
            <a:r>
              <a:rPr lang="en-US" dirty="0"/>
              <a:t>text of the printing and typesetting</a:t>
            </a:r>
            <a:br>
              <a:rPr lang="en-US" dirty="0"/>
            </a:br>
            <a:r>
              <a:rPr lang="en-US" dirty="0"/>
              <a:t>industry. Lorem Ipsum has been</a:t>
            </a:r>
            <a:br>
              <a:rPr lang="en-US" dirty="0"/>
            </a:br>
            <a:r>
              <a:rPr lang="en-US" dirty="0"/>
              <a:t>the industry's standard dummy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363313" y="7655253"/>
            <a:ext cx="10682129" cy="467486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has been the industry's </a:t>
            </a:r>
            <a:br>
              <a:rPr lang="en-US" dirty="0"/>
            </a:br>
            <a:r>
              <a:rPr lang="en-US" dirty="0"/>
              <a:t>standard dummy text ever since the 1500s,</a:t>
            </a:r>
            <a:br>
              <a:rPr lang="en-US" dirty="0"/>
            </a:br>
            <a:r>
              <a:rPr lang="en-US" dirty="0"/>
              <a:t>when an unknown printer took a galley </a:t>
            </a:r>
          </a:p>
          <a:p>
            <a:pPr lvl="0"/>
            <a:r>
              <a:rPr lang="en-US" dirty="0"/>
              <a:t>Lorem Ipsum has been the industry's </a:t>
            </a:r>
            <a:br>
              <a:rPr lang="en-US" dirty="0"/>
            </a:br>
            <a:r>
              <a:rPr lang="en-US" dirty="0"/>
              <a:t>standard dummy text ever since the 1500s,</a:t>
            </a:r>
            <a:br>
              <a:rPr lang="en-US" dirty="0"/>
            </a:br>
            <a:r>
              <a:rPr lang="en-US" dirty="0"/>
              <a:t>when an unknown printer took a galley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23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298516" y="7672908"/>
            <a:ext cx="7129868" cy="247850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«НИТУ «МИСИС» полноправно вошёл в «обойму» тех организаций, которые сотрудничают с CERN. Теперь НИТУ «МИСИС» — не только университет, блистающий в области новых материалов и технологий, но и организация, имеющая отношение к участию России  в самых ярких проектах в области</a:t>
            </a:r>
            <a:r>
              <a:rPr lang="en-US" dirty="0"/>
              <a:t> </a:t>
            </a:r>
            <a:r>
              <a:rPr lang="ru-RU" dirty="0"/>
              <a:t>физики частиц»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298516" y="10548418"/>
            <a:ext cx="7129868" cy="2719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Григорий Трубников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298516" y="10820381"/>
            <a:ext cx="7129868" cy="8284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заместитель министра науки </a:t>
            </a:r>
            <a:br>
              <a:rPr lang="ru-RU" dirty="0"/>
            </a:br>
            <a:r>
              <a:rPr lang="ru-RU" dirty="0"/>
              <a:t>и высшего образования РФ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6047487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5990107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115</a:t>
            </a:r>
            <a:endParaRPr lang="ru-RU" dirty="0"/>
          </a:p>
        </p:txBody>
      </p:sp>
      <p:sp>
        <p:nvSpPr>
          <p:cNvPr id="22" name="Текст 6"/>
          <p:cNvSpPr>
            <a:spLocks noGrp="1"/>
          </p:cNvSpPr>
          <p:nvPr>
            <p:ph type="body" sz="quarter" idx="24" hasCustomPrompt="1"/>
          </p:nvPr>
        </p:nvSpPr>
        <p:spPr>
          <a:xfrm>
            <a:off x="19722471" y="5364110"/>
            <a:ext cx="3256513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</a:t>
            </a:r>
            <a:br>
              <a:rPr lang="en-US" dirty="0"/>
            </a:br>
            <a:r>
              <a:rPr lang="en-US" dirty="0"/>
              <a:t>dummy text</a:t>
            </a:r>
            <a:endParaRPr lang="ru-RU" dirty="0"/>
          </a:p>
        </p:txBody>
      </p:sp>
      <p:sp>
        <p:nvSpPr>
          <p:cNvPr id="23" name="Текст 6"/>
          <p:cNvSpPr>
            <a:spLocks noGrp="1"/>
          </p:cNvSpPr>
          <p:nvPr>
            <p:ph type="body" sz="quarter" idx="25" hasCustomPrompt="1"/>
          </p:nvPr>
        </p:nvSpPr>
        <p:spPr>
          <a:xfrm>
            <a:off x="19665091" y="3326258"/>
            <a:ext cx="3313893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8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98246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Инфографик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7" y="2030650"/>
            <a:ext cx="6956483" cy="2930141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is simply</a:t>
            </a:r>
            <a:br>
              <a:rPr lang="en-US" dirty="0"/>
            </a:br>
            <a:r>
              <a:rPr lang="en-US" dirty="0"/>
              <a:t>dummy text of the printing and typesetting industry</a:t>
            </a:r>
          </a:p>
          <a:p>
            <a:pPr lvl="0"/>
            <a:r>
              <a:rPr lang="en-US" dirty="0"/>
              <a:t>Lorem Ipsum has been</a:t>
            </a:r>
            <a:br>
              <a:rPr lang="en-US" dirty="0"/>
            </a:br>
            <a:r>
              <a:rPr lang="en-US" dirty="0"/>
              <a:t>the industry's standard dummy text ever since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347575" y="8534188"/>
            <a:ext cx="10738355" cy="956637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Lorem Ipsum Lorem</a:t>
            </a:r>
            <a:endParaRPr lang="ru-RU" dirty="0"/>
          </a:p>
        </p:txBody>
      </p:sp>
      <p:sp>
        <p:nvSpPr>
          <p:cNvPr id="10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2354962" y="3744860"/>
            <a:ext cx="3761338" cy="141972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is simply dummy</a:t>
            </a:r>
            <a:br>
              <a:rPr lang="en-US" dirty="0"/>
            </a:br>
            <a:r>
              <a:rPr lang="en-US" dirty="0"/>
              <a:t>text of the printing</a:t>
            </a:r>
            <a:endParaRPr lang="ru-RU" dirty="0"/>
          </a:p>
        </p:txBody>
      </p:sp>
      <p:sp>
        <p:nvSpPr>
          <p:cNvPr id="11" name="Текст 6"/>
          <p:cNvSpPr>
            <a:spLocks noGrp="1"/>
          </p:cNvSpPr>
          <p:nvPr>
            <p:ph type="body" sz="quarter" idx="15" hasCustomPrompt="1"/>
          </p:nvPr>
        </p:nvSpPr>
        <p:spPr>
          <a:xfrm>
            <a:off x="12297582" y="1707008"/>
            <a:ext cx="3749905" cy="2037852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62%</a:t>
            </a:r>
            <a:endParaRPr lang="ru-RU" dirty="0"/>
          </a:p>
        </p:txBody>
      </p:sp>
      <p:sp>
        <p:nvSpPr>
          <p:cNvPr id="12" name="Текст 6"/>
          <p:cNvSpPr>
            <a:spLocks noGrp="1"/>
          </p:cNvSpPr>
          <p:nvPr>
            <p:ph type="body" sz="quarter" idx="16" hasCustomPrompt="1"/>
          </p:nvPr>
        </p:nvSpPr>
        <p:spPr>
          <a:xfrm>
            <a:off x="1298516" y="7096435"/>
            <a:ext cx="6135954" cy="2875509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«НИТУ «МИСИС» полноправно вошёл в «обойму» тех организаций, которые сотрудничают с CERN. Теперь НИТУ «МИСИС» — не только университет, блистающий в области новых материалов и технологий, но и организация, имеющая отношение к участию  России в самых ярких проектах в области</a:t>
            </a:r>
            <a:r>
              <a:rPr lang="en-US" dirty="0"/>
              <a:t> </a:t>
            </a:r>
            <a:r>
              <a:rPr lang="ru-RU" dirty="0"/>
              <a:t>физики частиц»</a:t>
            </a:r>
          </a:p>
        </p:txBody>
      </p:sp>
      <p:sp>
        <p:nvSpPr>
          <p:cNvPr id="13" name="Текст 6"/>
          <p:cNvSpPr>
            <a:spLocks noGrp="1"/>
          </p:cNvSpPr>
          <p:nvPr>
            <p:ph type="body" sz="quarter" idx="17" hasCustomPrompt="1"/>
          </p:nvPr>
        </p:nvSpPr>
        <p:spPr>
          <a:xfrm>
            <a:off x="1298516" y="10309875"/>
            <a:ext cx="6956484" cy="2719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1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Григорий Трубников</a:t>
            </a:r>
          </a:p>
        </p:txBody>
      </p:sp>
      <p:sp>
        <p:nvSpPr>
          <p:cNvPr id="14" name="Текст 6"/>
          <p:cNvSpPr>
            <a:spLocks noGrp="1"/>
          </p:cNvSpPr>
          <p:nvPr>
            <p:ph type="body" sz="quarter" idx="18" hasCustomPrompt="1"/>
          </p:nvPr>
        </p:nvSpPr>
        <p:spPr>
          <a:xfrm>
            <a:off x="1298516" y="10581838"/>
            <a:ext cx="6956484" cy="82911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заместитель министра науки </a:t>
            </a:r>
            <a:br>
              <a:rPr lang="ru-RU" dirty="0"/>
            </a:br>
            <a:r>
              <a:rPr lang="ru-RU" dirty="0"/>
              <a:t>и высшего образования РФ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4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12363313" y="9448799"/>
            <a:ext cx="10738355" cy="2900363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Lorem Ipsum is simply dummy text of the</a:t>
            </a:r>
            <a:br>
              <a:rPr lang="en-US" dirty="0"/>
            </a:br>
            <a:r>
              <a:rPr lang="en-US" dirty="0"/>
              <a:t>printing and typesetting industry Lorem Ipsum has been the industry's standard dummy text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3563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189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Булли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98516" y="2115691"/>
            <a:ext cx="10626783" cy="1103759"/>
          </a:xfrm>
        </p:spPr>
        <p:txBody>
          <a:bodyPr anchor="t">
            <a:noAutofit/>
          </a:bodyPr>
          <a:lstStyle>
            <a:lvl1pPr algn="l">
              <a:lnSpc>
                <a:spcPts val="6700"/>
              </a:lnSpc>
              <a:defRPr sz="73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ru-RU" dirty="0"/>
              <a:t>Заголовок раздела</a:t>
            </a:r>
            <a:endParaRPr lang="en-US"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865" y="5430202"/>
            <a:ext cx="162178" cy="1260000"/>
          </a:xfrm>
          <a:prstGeom prst="rect">
            <a:avLst/>
          </a:prstGeom>
        </p:spPr>
      </p:pic>
      <p:sp>
        <p:nvSpPr>
          <p:cNvPr id="7" name="Текст 6"/>
          <p:cNvSpPr>
            <a:spLocks noGrp="1"/>
          </p:cNvSpPr>
          <p:nvPr>
            <p:ph type="body" sz="quarter" idx="11" hasCustomPrompt="1"/>
          </p:nvPr>
        </p:nvSpPr>
        <p:spPr>
          <a:xfrm>
            <a:off x="1298516" y="3655596"/>
            <a:ext cx="10626783" cy="105070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What is Lorem Ipsum?</a:t>
            </a:r>
            <a:endParaRPr lang="ru-RU" dirty="0"/>
          </a:p>
        </p:txBody>
      </p:sp>
      <p:sp>
        <p:nvSpPr>
          <p:cNvPr id="8" name="Текст 6"/>
          <p:cNvSpPr>
            <a:spLocks noGrp="1"/>
          </p:cNvSpPr>
          <p:nvPr>
            <p:ph type="body" sz="quarter" idx="12" hasCustomPrompt="1"/>
          </p:nvPr>
        </p:nvSpPr>
        <p:spPr>
          <a:xfrm>
            <a:off x="1295399" y="5123398"/>
            <a:ext cx="6937375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9"/>
          </p:nvPr>
        </p:nvSpPr>
        <p:spPr>
          <a:xfrm>
            <a:off x="1302654" y="12664440"/>
            <a:ext cx="6952346" cy="730250"/>
          </a:xfrm>
        </p:spPr>
        <p:txBody>
          <a:bodyPr/>
          <a:lstStyle>
            <a:lvl1pPr algn="l">
              <a:defRPr sz="1500">
                <a:solidFill>
                  <a:schemeClr val="tx2"/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  <a:endParaRPr lang="ru-RU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0"/>
          </p:nvPr>
        </p:nvSpPr>
        <p:spPr>
          <a:xfrm>
            <a:off x="19812000" y="12630986"/>
            <a:ext cx="3289668" cy="730250"/>
          </a:xfrm>
        </p:spPr>
        <p:txBody>
          <a:bodyPr/>
          <a:lstStyle>
            <a:lvl1pPr>
              <a:defRPr sz="2300">
                <a:solidFill>
                  <a:schemeClr val="accent1"/>
                </a:solidFill>
              </a:defRPr>
            </a:lvl1pPr>
          </a:lstStyle>
          <a:p>
            <a:fld id="{66B5E2A4-72D4-4DC4-9470-54C0EE06E412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Текст 6"/>
          <p:cNvSpPr>
            <a:spLocks noGrp="1"/>
          </p:cNvSpPr>
          <p:nvPr>
            <p:ph type="body" sz="quarter" idx="21" hasCustomPrompt="1"/>
          </p:nvPr>
        </p:nvSpPr>
        <p:spPr>
          <a:xfrm>
            <a:off x="8674101" y="12856752"/>
            <a:ext cx="6937374" cy="3551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dirty="0"/>
              <a:t>Докладчик (при необходимости)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9812000" y="655721"/>
            <a:ext cx="3273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</a:rPr>
              <a:t>misis.ru</a:t>
            </a:r>
            <a:endParaRPr lang="ru-RU" sz="1600" dirty="0">
              <a:solidFill>
                <a:schemeClr val="accent1"/>
              </a:solidFill>
            </a:endParaRPr>
          </a:p>
        </p:txBody>
      </p:sp>
      <p:pic>
        <p:nvPicPr>
          <p:cNvPr id="19" name="Рисунок 1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48" y="399072"/>
            <a:ext cx="2394000" cy="961940"/>
          </a:xfrm>
          <a:prstGeom prst="rect">
            <a:avLst/>
          </a:prstGeom>
        </p:spPr>
      </p:pic>
      <p:sp>
        <p:nvSpPr>
          <p:cNvPr id="20" name="Текст 6"/>
          <p:cNvSpPr>
            <a:spLocks noGrp="1"/>
          </p:cNvSpPr>
          <p:nvPr>
            <p:ph type="body" sz="quarter" idx="22" hasCustomPrompt="1"/>
          </p:nvPr>
        </p:nvSpPr>
        <p:spPr>
          <a:xfrm>
            <a:off x="8674101" y="5123397"/>
            <a:ext cx="6937374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  <p:sp>
        <p:nvSpPr>
          <p:cNvPr id="21" name="Текст 6"/>
          <p:cNvSpPr>
            <a:spLocks noGrp="1"/>
          </p:cNvSpPr>
          <p:nvPr>
            <p:ph type="body" sz="quarter" idx="23" hasCustomPrompt="1"/>
          </p:nvPr>
        </p:nvSpPr>
        <p:spPr>
          <a:xfrm>
            <a:off x="16052801" y="5123397"/>
            <a:ext cx="6938961" cy="6542999"/>
          </a:xfrm>
        </p:spPr>
        <p:txBody>
          <a:bodyPr>
            <a:noAutofit/>
          </a:bodyPr>
          <a:lstStyle>
            <a:lvl1pPr marL="723900" indent="-723900">
              <a:lnSpc>
                <a:spcPct val="100000"/>
              </a:lnSpc>
              <a:spcBef>
                <a:spcPts val="0"/>
              </a:spcBef>
              <a:buFontTx/>
              <a:buBlip>
                <a:blip r:embed="rId3"/>
              </a:buBlip>
              <a:defRPr sz="3000">
                <a:solidFill>
                  <a:schemeClr val="tx2"/>
                </a:solidFill>
                <a:latin typeface="TT Norms Pro" panose="020B0103030101020204" pitchFamily="34" charset="0"/>
              </a:defRPr>
            </a:lvl1pPr>
          </a:lstStyle>
          <a:p>
            <a:pPr lvl="0"/>
            <a:r>
              <a:rPr lang="ru-RU" dirty="0"/>
              <a:t>Организация и управление научно-образовательным</a:t>
            </a:r>
            <a:br>
              <a:rPr lang="ru-RU" dirty="0"/>
            </a:br>
            <a:r>
              <a:rPr lang="ru-RU" dirty="0"/>
              <a:t>процессом по программам</a:t>
            </a:r>
            <a:br>
              <a:rPr lang="ru-RU" dirty="0"/>
            </a:br>
            <a:r>
              <a:rPr lang="ru-RU" dirty="0"/>
              <a:t>подготовки научно-</a:t>
            </a:r>
            <a:br>
              <a:rPr lang="ru-RU" dirty="0"/>
            </a:br>
            <a:r>
              <a:rPr lang="ru-RU" dirty="0"/>
              <a:t>педагогических кадров</a:t>
            </a:r>
            <a:br>
              <a:rPr lang="ru-RU" dirty="0"/>
            </a:br>
            <a:r>
              <a:rPr lang="ru-RU" dirty="0"/>
              <a:t>в аспирантуре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ru-RU" dirty="0"/>
              <a:t>Разработка нормативной</a:t>
            </a:r>
            <a:br>
              <a:rPr lang="ru-RU" dirty="0"/>
            </a:br>
            <a:r>
              <a:rPr lang="ru-RU" dirty="0"/>
              <a:t>и методической документации</a:t>
            </a:r>
            <a:br>
              <a:rPr lang="ru-RU" dirty="0"/>
            </a:br>
            <a:r>
              <a:rPr lang="ru-RU" dirty="0"/>
              <a:t>по осуществлению </a:t>
            </a:r>
            <a:br>
              <a:rPr lang="ru-RU" dirty="0"/>
            </a:br>
            <a:r>
              <a:rPr lang="ru-RU" dirty="0"/>
              <a:t>научно-образовательной</a:t>
            </a:r>
            <a:br>
              <a:rPr lang="ru-RU" dirty="0"/>
            </a:br>
            <a:r>
              <a:rPr lang="ru-RU" dirty="0"/>
              <a:t>деятельности в аспирантуре</a:t>
            </a:r>
          </a:p>
        </p:txBody>
      </p:sp>
    </p:spTree>
    <p:extLst>
      <p:ext uri="{BB962C8B-B14F-4D97-AF65-F5344CB8AC3E}">
        <p14:creationId xmlns:p14="http://schemas.microsoft.com/office/powerpoint/2010/main" val="32362601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876">
          <p15:clr>
            <a:srgbClr val="FBAE40"/>
          </p15:clr>
        </p15:guide>
        <p15:guide id="2" pos="14483">
          <p15:clr>
            <a:srgbClr val="FBAE40"/>
          </p15:clr>
        </p15:guide>
        <p15:guide id="3" pos="2871">
          <p15:clr>
            <a:srgbClr val="FBAE40"/>
          </p15:clr>
        </p15:guide>
        <p15:guide id="4" pos="3212" userDrawn="1">
          <p15:clr>
            <a:srgbClr val="FBAE40"/>
          </p15:clr>
        </p15:guide>
        <p15:guide id="5" pos="5200">
          <p15:clr>
            <a:srgbClr val="FBAE40"/>
          </p15:clr>
        </p15:guide>
        <p15:guide id="6" pos="5512">
          <p15:clr>
            <a:srgbClr val="FBAE40"/>
          </p15:clr>
        </p15:guide>
        <p15:guide id="7" pos="7512">
          <p15:clr>
            <a:srgbClr val="FBAE40"/>
          </p15:clr>
        </p15:guide>
        <p15:guide id="8" pos="7838">
          <p15:clr>
            <a:srgbClr val="FBAE40"/>
          </p15:clr>
        </p15:guide>
        <p15:guide id="9" pos="9834">
          <p15:clr>
            <a:srgbClr val="FBAE40"/>
          </p15:clr>
        </p15:guide>
        <p15:guide id="10" pos="10152">
          <p15:clr>
            <a:srgbClr val="FBAE40"/>
          </p15:clr>
        </p15:guide>
        <p15:guide id="11" pos="12160">
          <p15:clr>
            <a:srgbClr val="FBAE40"/>
          </p15:clr>
        </p15:guide>
        <p15:guide id="12" pos="12480">
          <p15:clr>
            <a:srgbClr val="FBAE40"/>
          </p15:clr>
        </p15:guide>
        <p15:guide id="13" orient="horz" pos="1344">
          <p15:clr>
            <a:srgbClr val="FBAE40"/>
          </p15:clr>
        </p15:guide>
        <p15:guide id="14" orient="horz" pos="7767">
          <p15:clr>
            <a:srgbClr val="FBAE40"/>
          </p15:clr>
        </p15:guide>
        <p15:guide id="15" orient="horz" pos="8232">
          <p15:clr>
            <a:srgbClr val="FBAE40"/>
          </p15:clr>
        </p15:guide>
        <p15:guide id="16" orient="horz" pos="55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291" y="730251"/>
            <a:ext cx="21029831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291" y="3651250"/>
            <a:ext cx="21029831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291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6675" y="12712701"/>
            <a:ext cx="822906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Название презентации в одну или несколько строк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0079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B5E2A4-72D4-4DC4-9470-54C0EE06E4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3532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6" r:id="rId3"/>
    <p:sldLayoutId id="2147483677" r:id="rId4"/>
    <p:sldLayoutId id="2147483678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  <p:sldLayoutId id="2147483693" r:id="rId18"/>
    <p:sldLayoutId id="2147483694" r:id="rId19"/>
  </p:sldLayoutIdLst>
  <p:hf hdr="0"/>
  <p:txStyles>
    <p:titleStyle>
      <a:lvl1pPr algn="l" defTabSz="1828709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1828709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3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886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240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594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potatoinfo25@gmail.com" TargetMode="External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0.jpeg"/><Relationship Id="rId5" Type="http://schemas.openxmlformats.org/officeDocument/2006/relationships/image" Target="../media/image19.png"/><Relationship Id="rId4" Type="http://schemas.openxmlformats.org/officeDocument/2006/relationships/hyperlink" Target="mailto:x8sonic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1298516" y="3893527"/>
            <a:ext cx="12561863" cy="346979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ru-RU" sz="6000" b="1" dirty="0"/>
              <a:t>Прогнозирование механических свойств сплава на основе концентрации легирующего компонента </a:t>
            </a:r>
            <a:endParaRPr lang="ru-RU" sz="5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298516" y="8542069"/>
            <a:ext cx="9952581" cy="1999559"/>
          </a:xfrm>
        </p:spPr>
        <p:txBody>
          <a:bodyPr>
            <a:normAutofit fontScale="85000" lnSpcReduction="10000"/>
          </a:bodyPr>
          <a:lstStyle/>
          <a:p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Вьюшин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Егор Олегович</a:t>
            </a:r>
          </a:p>
          <a:p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Росоленко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Софья Кирилловна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Средства разработки инженерных приложений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167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Варианты улучшения ПО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298516" y="3166398"/>
            <a:ext cx="21803152" cy="9022196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Название таблицы и листов строго определены. То есть, если изменить их, программа даст сбой и откажется работать. В качестве улучшения программы, следует прописать такой код, который выполнялся бы независимо от названий листов и самой таблицы.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Аналогично строго определены порядок и название столбцов. То есть, если в систему добавить еще один столбец с другим механическим свойством, программа не будет его обрабатывать, а если удалить существующий, программа выдаст ошибку. В качестве улучшения, следует автоматизировать процесс чтения столбцов и построения модели и графика для каждого из них, независимо от порядка и названия.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Возможность обновления локальных </a:t>
            </a:r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csv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-файлов доступна только владельцу программы, чей аккаунт зарегистрирован как </a:t>
            </a:r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Owner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в настройках приложения </a:t>
            </a:r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AlloyProperties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в Google </a:t>
            </a:r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Cloud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Один из вариантов улучшения программы - предоставления функционала conventer.py всем пользователем, чьим аккаунтам выданы права чтения или редактирования таблицы </a:t>
            </a:r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Mechanical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properties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alloys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Номер слайда 3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10</a:t>
            </a:fld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534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/>
          <p:cNvSpPr>
            <a:spLocks noGrp="1"/>
          </p:cNvSpPr>
          <p:nvPr>
            <p:ph type="body" sz="quarter" idx="22"/>
          </p:nvPr>
        </p:nvSpPr>
        <p:spPr>
          <a:xfrm>
            <a:off x="1057884" y="6449494"/>
            <a:ext cx="7773295" cy="2657259"/>
          </a:xfrm>
        </p:spPr>
        <p:txBody>
          <a:bodyPr/>
          <a:lstStyle/>
          <a:p>
            <a:r>
              <a:rPr lang="ru-RU" sz="4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Вьюшин</a:t>
            </a:r>
            <a:r>
              <a:rPr lang="ru-RU" sz="4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Егор Олегович:</a:t>
            </a:r>
          </a:p>
          <a:p>
            <a:r>
              <a:rPr lang="en-US" sz="4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potatoinfo25@gmail.com</a:t>
            </a:r>
            <a:endParaRPr lang="en-US" sz="4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4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sz="4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sz="4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Росоленко</a:t>
            </a:r>
            <a:r>
              <a:rPr lang="ru-RU" sz="4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Софья Кирилловна</a:t>
            </a:r>
          </a:p>
          <a:p>
            <a:r>
              <a:rPr lang="en-US" sz="4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4"/>
              </a:rPr>
              <a:t>x8sonic@gmail.com</a:t>
            </a:r>
            <a:r>
              <a:rPr lang="en-US" sz="4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ru-RU" sz="4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Заголовок 6"/>
          <p:cNvSpPr>
            <a:spLocks noGrp="1"/>
          </p:cNvSpPr>
          <p:nvPr>
            <p:ph type="ctrTitle"/>
          </p:nvPr>
        </p:nvSpPr>
        <p:spPr>
          <a:xfrm>
            <a:off x="1298516" y="4006369"/>
            <a:ext cx="16941358" cy="1878793"/>
          </a:xfrm>
        </p:spPr>
        <p:txBody>
          <a:bodyPr/>
          <a:lstStyle/>
          <a:p>
            <a:r>
              <a:rPr lang="ru-RU" sz="7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Спасибо за внимание!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3574" y="6232923"/>
            <a:ext cx="2222625" cy="2222625"/>
          </a:xfrm>
          <a:prstGeom prst="rect">
            <a:avLst/>
          </a:prstGeom>
        </p:spPr>
      </p:pic>
      <p:pic>
        <p:nvPicPr>
          <p:cNvPr id="1026" name="Picture 2" descr="https://tmsearch.onlinepatent.ru/images/28f/28ff7e6f-8946-41f1-be21-1875e38de25b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0723" y="7042810"/>
            <a:ext cx="996944" cy="60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6572" y="9305848"/>
            <a:ext cx="2286000" cy="2286000"/>
          </a:xfrm>
          <a:prstGeom prst="rect">
            <a:avLst/>
          </a:prstGeom>
        </p:spPr>
      </p:pic>
      <p:pic>
        <p:nvPicPr>
          <p:cNvPr id="9" name="Picture 2" descr="https://tmsearch.onlinepatent.ru/images/28f/28ff7e6f-8946-41f1-be21-1875e38de25b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3060" y="10147421"/>
            <a:ext cx="996944" cy="60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2671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Авторы проекта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4540583" y="8646027"/>
            <a:ext cx="7208683" cy="1724030"/>
          </a:xfrm>
        </p:spPr>
        <p:txBody>
          <a:bodyPr/>
          <a:lstStyle/>
          <a:p>
            <a:pPr algn="ctr"/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Вьюшин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Егор Олегович</a:t>
            </a:r>
          </a:p>
          <a:p>
            <a:pPr algn="ctr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БМТ-21-1</a:t>
            </a:r>
          </a:p>
          <a:p>
            <a:pPr 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Backend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разработчик</a:t>
            </a:r>
          </a:p>
          <a:p>
            <a:pPr algn="ctr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Системный аналитик</a:t>
            </a:r>
          </a:p>
          <a:p>
            <a:pPr algn="ctr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Дизайнер</a:t>
            </a:r>
          </a:p>
        </p:txBody>
      </p:sp>
      <p:sp>
        <p:nvSpPr>
          <p:cNvPr id="34" name="Номер слайда 3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2</a:t>
            </a:fld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Текст 24"/>
          <p:cNvSpPr>
            <a:spLocks noGrp="1"/>
          </p:cNvSpPr>
          <p:nvPr>
            <p:ph type="body" sz="quarter" idx="12"/>
          </p:nvPr>
        </p:nvSpPr>
        <p:spPr>
          <a:xfrm>
            <a:off x="2147921" y="8646027"/>
            <a:ext cx="7693909" cy="1724030"/>
          </a:xfrm>
        </p:spPr>
        <p:txBody>
          <a:bodyPr/>
          <a:lstStyle/>
          <a:p>
            <a:r>
              <a:rPr lang="ru-RU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Росоленко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Софья Кирилловна</a:t>
            </a:r>
          </a:p>
          <a:p>
            <a:pPr algn="ctr"/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БМТ-21-2</a:t>
            </a:r>
            <a:b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dirty="0"/>
              <a:t> Frontend</a:t>
            </a:r>
            <a:r>
              <a:rPr lang="ru-RU" dirty="0"/>
              <a:t> разработчик</a:t>
            </a:r>
          </a:p>
          <a:p>
            <a:pPr algn="ctr"/>
            <a:r>
              <a:rPr lang="ru-RU" dirty="0"/>
              <a:t>Тестировщик</a:t>
            </a:r>
          </a:p>
          <a:p>
            <a:pPr algn="ctr"/>
            <a:r>
              <a:rPr lang="ru-RU" dirty="0"/>
              <a:t>Дизайнер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4675" y="3691262"/>
            <a:ext cx="4000500" cy="441960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54" t="42386" r="50305" b="32057"/>
          <a:stretch/>
        </p:blipFill>
        <p:spPr>
          <a:xfrm>
            <a:off x="4005627" y="3691262"/>
            <a:ext cx="3978495" cy="439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217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Актуальность проекта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298516" y="4044099"/>
            <a:ext cx="21803152" cy="8286013"/>
          </a:xfrm>
        </p:spPr>
        <p:txBody>
          <a:bodyPr/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Наш проект актуален в современную эпоху инженерного материаловедения и позволяет: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</a:t>
            </a:r>
            <a:r>
              <a:rPr lang="ru-RU" dirty="0"/>
              <a:t>сследовать взаимосвязи между составом сплавов, технологическими параметрами обработки, их физико-механическими свойствами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ru-RU" dirty="0"/>
              <a:t>Выбирать материалы для изделий различного назначения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indent="-571500">
              <a:buFont typeface="Arial" pitchFamily="34" charset="0"/>
              <a:buChar char="•"/>
            </a:pP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Область применения разработки – инженерное материаловедение</a:t>
            </a: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Потенциальные пользователи разработанного ПО – заказчики: </a:t>
            </a:r>
            <a:r>
              <a:rPr lang="ru-RU" dirty="0"/>
              <a:t>инженеры-технологи</a:t>
            </a:r>
          </a:p>
          <a:p>
            <a:r>
              <a:rPr lang="ru-RU" dirty="0"/>
              <a:t>инженеры по качеству, начальники отдела технического контроля</a:t>
            </a:r>
          </a:p>
          <a:p>
            <a:pPr marL="571500" indent="-571500">
              <a:buFont typeface="Arial" pitchFamily="34" charset="0"/>
              <a:buChar char="•"/>
            </a:pP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71500" indent="-571500">
              <a:buFont typeface="Arial" pitchFamily="34" charset="0"/>
              <a:buChar char="•"/>
            </a:pP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/>
              <a:t>Разработка позволяет ускорить компьютерный анализ физически-механических свойств материалов, и как следствие технологических процессов, а также вносить обновленные данные по результатам испытаний 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Номер слайда 3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3</a:t>
            </a:fld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9796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Цель и задачи разработки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298516" y="4044099"/>
            <a:ext cx="21803152" cy="880562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Цель проекта: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разработать приложение, способное </a:t>
            </a:r>
            <a:r>
              <a:rPr lang="en-US" dirty="0"/>
              <a:t>c</a:t>
            </a:r>
            <a:r>
              <a:rPr lang="ru-RU" dirty="0"/>
              <a:t>прогнозировать механические свойства сплава на основе концентрации легирующего компонента и визуализировать их изменения в виде зависимостей от концентраций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Задачи: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dirty="0"/>
              <a:t>формирование необходимого для исследования алгоритма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dirty="0"/>
              <a:t>создание обновляющегося </a:t>
            </a:r>
            <a:r>
              <a:rPr lang="en-US" dirty="0" err="1"/>
              <a:t>dataframe</a:t>
            </a:r>
            <a:r>
              <a:rPr lang="ru-RU" dirty="0"/>
              <a:t> с измененными в базе данных результатами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dirty="0"/>
              <a:t>написание программного кода на языке </a:t>
            </a:r>
            <a:r>
              <a:rPr lang="en-US" dirty="0"/>
              <a:t>python</a:t>
            </a:r>
            <a:endParaRPr lang="ru-RU" dirty="0"/>
          </a:p>
          <a:p>
            <a:pPr marL="571500" indent="-571500">
              <a:buFont typeface="Arial" pitchFamily="34" charset="0"/>
              <a:buChar char="•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тестирование разработанного алгоритма</a:t>
            </a:r>
            <a:endParaRPr lang="ru-RU" dirty="0"/>
          </a:p>
          <a:p>
            <a:pPr marL="571500" indent="-571500">
              <a:buFont typeface="Arial" pitchFamily="34" charset="0"/>
              <a:buChar char="•"/>
            </a:pPr>
            <a:r>
              <a:rPr lang="ru-RU" dirty="0"/>
              <a:t>компьютерное моделирование зависимости механических свойств от концентрации второго компонента сплава путем создания модели кубической регрессии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анализ полученных результатов</a:t>
            </a:r>
          </a:p>
          <a:p>
            <a:pPr marL="571500" indent="-571500">
              <a:buFont typeface="Arial" pitchFamily="34" charset="0"/>
              <a:buChar char="•"/>
            </a:pP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Номер слайда 3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4</a:t>
            </a:fld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471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Использованные технологии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298516" y="4044099"/>
            <a:ext cx="21803152" cy="8286013"/>
          </a:xfrm>
        </p:spPr>
        <p:txBody>
          <a:bodyPr/>
          <a:lstStyle/>
          <a:p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google.auth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httplib2,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apiclient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подключение к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API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pysheet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чтение данных из таблицы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Sheets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pandas –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запись в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csv-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файл, чтение из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csv-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файла, чтение значений из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dataframe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преобразование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dataframe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в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ndarray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numpy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создание трех моделей кубической регрессии с помощью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numpy.poly1d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matplotlib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создание и вывод на экран графиков уравнений кубической регрессии (зависимость свойств от состава) </a:t>
            </a:r>
          </a:p>
        </p:txBody>
      </p:sp>
      <p:sp>
        <p:nvSpPr>
          <p:cNvPr id="34" name="Номер слайда 3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5</a:t>
            </a:fld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653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Основные этапы разработки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298516" y="4044099"/>
            <a:ext cx="21803152" cy="8286013"/>
          </a:xfrm>
        </p:spPr>
        <p:txBody>
          <a:bodyPr/>
          <a:lstStyle/>
          <a:p>
            <a:pPr marL="742950" indent="-742950">
              <a:buAutoNum type="arabicPeriod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Создание базы данных сплавов разных систем и разной концентрации в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Sheets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 подключение к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Sheets API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Google Drive API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 помощью сервиса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Cloud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и модулей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google.auth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httplib2,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apiclient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quickstart.py, sheet_creation.py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 marL="742950" indent="-742950">
              <a:buAutoNum type="arabicPeriod"/>
            </a:pP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Чтение данных со всех листов таблицы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Sheets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 их запись в локальный файл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.csv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 помощью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pygsheets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Чтение данных из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csv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-файла в виде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dataframe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 помощью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pandas (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рис. 1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Номер слайда 3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6</a:t>
            </a:fld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086595-E97D-317A-13DA-732A91D42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5973" y="8055429"/>
            <a:ext cx="5477372" cy="47665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2DFF46-14D2-3142-C21D-912910B65A02}"/>
              </a:ext>
            </a:extLst>
          </p:cNvPr>
          <p:cNvSpPr txBox="1"/>
          <p:nvPr/>
        </p:nvSpPr>
        <p:spPr>
          <a:xfrm>
            <a:off x="9983291" y="12932619"/>
            <a:ext cx="1219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Рис. 1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conventer.py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0459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Основные этапы разработки</a:t>
            </a:r>
            <a:endParaRPr lang="ru-RU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298516" y="4044099"/>
            <a:ext cx="21803152" cy="8286013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Разработка алгоритма, создающего модель кубической регрессии на основе данных в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Sheets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для прогнозирования свойств сплава от концентрации, введенной пользователем с помощью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numpy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и модуля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numpy.poly1d (</a:t>
            </a:r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рис. 2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Тестирование всех описанных ранее алгоритмов, доработка кода и исправление багов, обработка исключений, финальная загрузка проекта в репозиторий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GitHub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Номер слайда 3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7</a:t>
            </a:fld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Рисунок 3" descr="Изображение выглядит как текст, снимок экрана, программное обеспечение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A79B148B-2565-ECF2-BDEB-794528AA3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0348" y="6151110"/>
            <a:ext cx="7395595" cy="24863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4188D0-9A37-9D2D-45FF-8D0BB95383CB}"/>
              </a:ext>
            </a:extLst>
          </p:cNvPr>
          <p:cNvSpPr txBox="1"/>
          <p:nvPr/>
        </p:nvSpPr>
        <p:spPr>
          <a:xfrm>
            <a:off x="9006060" y="8637492"/>
            <a:ext cx="1219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Рис. 2 Часть кода в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main.py</a:t>
            </a:r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967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Тестирование ПО</a:t>
            </a:r>
          </a:p>
        </p:txBody>
      </p:sp>
      <p:sp>
        <p:nvSpPr>
          <p:cNvPr id="34" name="Номер слайда 3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8</a:t>
            </a:fld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FCB9305-D8FC-AFAA-0A4F-6ADCEF8DF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1206" y="4754792"/>
            <a:ext cx="10726396" cy="509580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1595B74-D085-AA52-0AC4-D4526B2A9B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055" y="4394613"/>
            <a:ext cx="9076505" cy="309426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ECABB0C-27AF-CF96-9127-DF9131A06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468" y="7595507"/>
            <a:ext cx="8747243" cy="309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658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Заголовок 22"/>
          <p:cNvSpPr>
            <a:spLocks noGrp="1"/>
          </p:cNvSpPr>
          <p:nvPr>
            <p:ph type="ctrTitle"/>
          </p:nvPr>
        </p:nvSpPr>
        <p:spPr>
          <a:xfrm>
            <a:off x="1298516" y="2115691"/>
            <a:ext cx="21929129" cy="1050707"/>
          </a:xfrm>
        </p:spPr>
        <p:txBody>
          <a:bodyPr/>
          <a:lstStyle/>
          <a:p>
            <a:r>
              <a:rPr lang="ru-RU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Заключение</a:t>
            </a:r>
          </a:p>
        </p:txBody>
      </p:sp>
      <p:sp>
        <p:nvSpPr>
          <p:cNvPr id="25" name="Текст 24"/>
          <p:cNvSpPr>
            <a:spLocks noGrp="1"/>
          </p:cNvSpPr>
          <p:nvPr>
            <p:ph type="body" sz="quarter" idx="12"/>
          </p:nvPr>
        </p:nvSpPr>
        <p:spPr>
          <a:xfrm>
            <a:off x="1298516" y="3166398"/>
            <a:ext cx="21803152" cy="9022196"/>
          </a:xfrm>
        </p:spPr>
        <p:txBody>
          <a:bodyPr/>
          <a:lstStyle/>
          <a:p>
            <a:r>
              <a:rPr lang="ru-RU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Результаты: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dirty="0"/>
              <a:t>сформирован алгоритм, необходимый для данного исследования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dirty="0"/>
              <a:t>создан код, позволяющий обновлять </a:t>
            </a:r>
            <a:r>
              <a:rPr lang="en-US" dirty="0" err="1"/>
              <a:t>dataframe</a:t>
            </a:r>
            <a:r>
              <a:rPr lang="ru-RU" dirty="0"/>
              <a:t> при изменении результатов в базе данных в реальном времени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dirty="0"/>
              <a:t>создана программа для компьютерного прогнозирования механических свойств по концентрации легирующих элементов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dirty="0"/>
              <a:t>рассмотрено влияние легирования на функциональные механические свойства сплавов в виде графической интерпретации</a:t>
            </a:r>
          </a:p>
          <a:p>
            <a:pPr marL="571500" indent="-571500">
              <a:buFont typeface="Arial" pitchFamily="34" charset="0"/>
              <a:buChar char="•"/>
            </a:pPr>
            <a:r>
              <a:rPr lang="ru-RU" dirty="0"/>
              <a:t>смоделирована зависимость механических свойств от концентрации второго компонента сплава путем кубической регрессии</a:t>
            </a:r>
          </a:p>
          <a:p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Номер слайда 3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66B5E2A4-72D4-4DC4-9470-54C0EE06E412}" type="slidenum">
              <a:rPr lang="ru-RU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/>
              <a:t>9</a:t>
            </a:fld>
            <a:endParaRPr lang="ru-RU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27395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7b046ea12b569ac8bf86d82b576cb1034ccd2f"/>
</p:tagLst>
</file>

<file path=ppt/theme/theme1.xml><?xml version="1.0" encoding="utf-8"?>
<a:theme xmlns:a="http://schemas.openxmlformats.org/drawingml/2006/main" name="Misis">
  <a:themeElements>
    <a:clrScheme name="MISIS">
      <a:dk1>
        <a:sysClr val="windowText" lastClr="000000"/>
      </a:dk1>
      <a:lt1>
        <a:srgbClr val="FFFFFF"/>
      </a:lt1>
      <a:dk2>
        <a:srgbClr val="505569"/>
      </a:dk2>
      <a:lt2>
        <a:srgbClr val="FFFFFF"/>
      </a:lt2>
      <a:accent1>
        <a:srgbClr val="0541F0"/>
      </a:accent1>
      <a:accent2>
        <a:srgbClr val="37EBFF"/>
      </a:accent2>
      <a:accent3>
        <a:srgbClr val="505569"/>
      </a:accent3>
      <a:accent4>
        <a:srgbClr val="0541F0"/>
      </a:accent4>
      <a:accent5>
        <a:srgbClr val="0A1E64"/>
      </a:accent5>
      <a:accent6>
        <a:srgbClr val="0A1E64"/>
      </a:accent6>
      <a:hlink>
        <a:srgbClr val="00B5E2"/>
      </a:hlink>
      <a:folHlink>
        <a:srgbClr val="E4002B"/>
      </a:folHlink>
    </a:clrScheme>
    <a:fontScheme name="Другая 9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2249</TotalTime>
  <Words>749</Words>
  <Application>Microsoft Office PowerPoint</Application>
  <PresentationFormat>Произвольный</PresentationFormat>
  <Paragraphs>110</Paragraphs>
  <Slides>11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Tahoma</vt:lpstr>
      <vt:lpstr>Arial</vt:lpstr>
      <vt:lpstr>Calibri</vt:lpstr>
      <vt:lpstr>TT Norms Pro Medium</vt:lpstr>
      <vt:lpstr>TT Norms Pro</vt:lpstr>
      <vt:lpstr>Misis</vt:lpstr>
      <vt:lpstr>Прогнозирование механических свойств сплава на основе концентрации легирующего компонента </vt:lpstr>
      <vt:lpstr>Авторы проекта</vt:lpstr>
      <vt:lpstr>Актуальность проекта</vt:lpstr>
      <vt:lpstr>Цель и задачи разработки</vt:lpstr>
      <vt:lpstr>Использованные технологии</vt:lpstr>
      <vt:lpstr>Основные этапы разработки</vt:lpstr>
      <vt:lpstr>Основные этапы разработки</vt:lpstr>
      <vt:lpstr>Тестирование ПО</vt:lpstr>
      <vt:lpstr>Заключение</vt:lpstr>
      <vt:lpstr>Варианты улучшения ПО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ДД</dc:creator>
  <cp:lastModifiedBy>Егор Вьюшин</cp:lastModifiedBy>
  <cp:revision>112</cp:revision>
  <dcterms:created xsi:type="dcterms:W3CDTF">2022-07-26T11:52:44Z</dcterms:created>
  <dcterms:modified xsi:type="dcterms:W3CDTF">2023-06-22T18:51:31Z</dcterms:modified>
</cp:coreProperties>
</file>

<file path=docProps/thumbnail.jpeg>
</file>